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6"/>
  </p:notesMasterIdLst>
  <p:sldIdLst>
    <p:sldId id="256" r:id="rId2"/>
    <p:sldId id="281" r:id="rId3"/>
    <p:sldId id="308" r:id="rId4"/>
    <p:sldId id="309" r:id="rId5"/>
    <p:sldId id="314" r:id="rId6"/>
    <p:sldId id="292" r:id="rId7"/>
    <p:sldId id="359" r:id="rId8"/>
    <p:sldId id="310" r:id="rId9"/>
    <p:sldId id="355" r:id="rId10"/>
    <p:sldId id="312" r:id="rId11"/>
    <p:sldId id="338" r:id="rId12"/>
    <p:sldId id="354" r:id="rId13"/>
    <p:sldId id="360" r:id="rId14"/>
    <p:sldId id="361" r:id="rId15"/>
    <p:sldId id="362" r:id="rId16"/>
    <p:sldId id="357" r:id="rId17"/>
    <p:sldId id="363" r:id="rId18"/>
    <p:sldId id="320" r:id="rId19"/>
    <p:sldId id="366" r:id="rId20"/>
    <p:sldId id="358" r:id="rId21"/>
    <p:sldId id="368" r:id="rId22"/>
    <p:sldId id="367" r:id="rId23"/>
    <p:sldId id="356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ctor 罗" initials="D罗" lastIdx="4" clrIdx="0">
    <p:extLst>
      <p:ext uri="{19B8F6BF-5375-455C-9EA6-DF929625EA0E}">
        <p15:presenceInfo xmlns:p15="http://schemas.microsoft.com/office/powerpoint/2012/main" userId="4f079ea4dfec57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2DC543"/>
    <a:srgbClr val="F2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4528" autoAdjust="0"/>
  </p:normalViewPr>
  <p:slideViewPr>
    <p:cSldViewPr snapToGrid="0">
      <p:cViewPr varScale="1">
        <p:scale>
          <a:sx n="106" d="100"/>
          <a:sy n="106" d="100"/>
        </p:scale>
        <p:origin x="1070" y="67"/>
      </p:cViewPr>
      <p:guideLst/>
    </p:cSldViewPr>
  </p:slideViewPr>
  <p:outlineViewPr>
    <p:cViewPr>
      <p:scale>
        <a:sx n="33" d="100"/>
        <a:sy n="33" d="100"/>
      </p:scale>
      <p:origin x="0" y="-25104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456C4-13DF-46C1-B679-A7BAB5E9A958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5A887-761C-406D-8382-A22B5195E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8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23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0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VAE </a:t>
            </a:r>
            <a:r>
              <a:rPr lang="zh-CN" altLang="en-US" dirty="0"/>
              <a:t>对输入图片编码生成分布的 </a:t>
            </a:r>
            <a:r>
              <a:rPr lang="en-US" altLang="zh-CN" dirty="0"/>
              <a:t>μ </a:t>
            </a:r>
            <a:r>
              <a:rPr lang="zh-CN" altLang="en-US" dirty="0"/>
              <a:t>和 </a:t>
            </a:r>
            <a:r>
              <a:rPr lang="en-US" altLang="zh-CN" dirty="0"/>
              <a:t>σ</a:t>
            </a:r>
            <a:r>
              <a:rPr lang="zh-CN" altLang="en-US" dirty="0"/>
              <a:t>，利用俩参数生成相应分布的 </a:t>
            </a:r>
            <a:r>
              <a:rPr lang="en-US" altLang="zh-CN" dirty="0"/>
              <a:t>z</a:t>
            </a:r>
            <a:r>
              <a:rPr lang="zh-CN" altLang="en-US" dirty="0"/>
              <a:t>，利用 </a:t>
            </a:r>
            <a:r>
              <a:rPr lang="en-US" altLang="zh-CN" dirty="0"/>
              <a:t>z </a:t>
            </a:r>
            <a:r>
              <a:rPr lang="zh-CN" altLang="en-US" dirty="0"/>
              <a:t>解码重建</a:t>
            </a:r>
            <a:r>
              <a:rPr lang="en-US" altLang="zh-CN" dirty="0"/>
              <a:t>x^</a:t>
            </a:r>
          </a:p>
          <a:p>
            <a:r>
              <a:rPr lang="zh-CN" altLang="en-US" dirty="0"/>
              <a:t>一般的 </a:t>
            </a:r>
            <a:r>
              <a:rPr lang="en-US" altLang="zh-CN" dirty="0"/>
              <a:t>VAE </a:t>
            </a:r>
            <a:r>
              <a:rPr lang="zh-CN" altLang="en-US" dirty="0"/>
              <a:t>重建结果比较模糊，用对抗训练令生成图锐化</a:t>
            </a:r>
            <a:endParaRPr lang="en-US" altLang="zh-CN" dirty="0"/>
          </a:p>
          <a:p>
            <a:r>
              <a:rPr lang="en-US" altLang="zh-CN" dirty="0"/>
              <a:t>Convolutional latent variable z</a:t>
            </a:r>
            <a:r>
              <a:rPr lang="zh-CN" altLang="en-US" dirty="0"/>
              <a:t>保留空间位置信息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289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|A|</a:t>
            </a:r>
            <a:r>
              <a:rPr lang="zh-CN" altLang="en-US" dirty="0"/>
              <a:t>是</a:t>
            </a:r>
            <a:r>
              <a:rPr lang="en-US" altLang="zh-CN" dirty="0"/>
              <a:t>attention map A </a:t>
            </a:r>
            <a:r>
              <a:rPr lang="zh-CN" altLang="en-US" dirty="0"/>
              <a:t>的元素数量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3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|A|</a:t>
            </a:r>
            <a:r>
              <a:rPr lang="zh-CN" altLang="en-US" dirty="0"/>
              <a:t>是</a:t>
            </a:r>
            <a:r>
              <a:rPr lang="en-US" altLang="zh-CN" dirty="0"/>
              <a:t>attention map A </a:t>
            </a:r>
            <a:r>
              <a:rPr lang="zh-CN" altLang="en-US" dirty="0"/>
              <a:t>的元素数量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  <a:r>
              <a:rPr lang="zh-CN" altLang="en-US" dirty="0"/>
              <a:t>：</a:t>
            </a:r>
            <a:r>
              <a:rPr lang="en-US" altLang="zh-CN" dirty="0"/>
              <a:t>Resnet-18</a:t>
            </a:r>
          </a:p>
          <a:p>
            <a:r>
              <a:rPr lang="en-US" altLang="zh-CN" dirty="0"/>
              <a:t>Decoder</a:t>
            </a:r>
            <a:r>
              <a:rPr lang="zh-CN" altLang="en-US" dirty="0"/>
              <a:t>：残差生成器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3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DC-GAN</a:t>
            </a:r>
            <a:r>
              <a:rPr lang="zh-CN" altLang="en-US" dirty="0"/>
              <a:t>在</a:t>
            </a:r>
            <a:r>
              <a:rPr lang="en-US" altLang="zh-CN" dirty="0"/>
              <a:t>Celeb-A</a:t>
            </a:r>
            <a:r>
              <a:rPr lang="zh-CN" altLang="en-US" dirty="0"/>
              <a:t>上预训练后，在自己的数据上</a:t>
            </a:r>
            <a:r>
              <a:rPr lang="en-US" altLang="zh-CN" dirty="0"/>
              <a:t>fine-tune</a:t>
            </a:r>
            <a:r>
              <a:rPr lang="zh-CN" altLang="en-US" dirty="0"/>
              <a:t>后的鉴别器。利用</a:t>
            </a:r>
            <a:r>
              <a:rPr lang="en-US" altLang="zh-CN" dirty="0"/>
              <a:t>ResNet-18</a:t>
            </a:r>
            <a:r>
              <a:rPr lang="zh-CN" altLang="en-US" dirty="0"/>
              <a:t>和残差生成器。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：利用</a:t>
            </a:r>
            <a:r>
              <a:rPr lang="en-US" altLang="zh-CN" dirty="0"/>
              <a:t>DC-GAN</a:t>
            </a:r>
            <a:r>
              <a:rPr lang="zh-CN" altLang="en-US" dirty="0"/>
              <a:t>的鉴别器和生成器作为</a:t>
            </a:r>
            <a:r>
              <a:rPr lang="en-US" altLang="zh-CN" dirty="0"/>
              <a:t>encoder-decoder</a:t>
            </a:r>
            <a:r>
              <a:rPr lang="zh-CN" altLang="en-US" dirty="0"/>
              <a:t>。鉴别器同上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2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DC-GAN</a:t>
            </a:r>
            <a:r>
              <a:rPr lang="zh-CN" altLang="en-US" dirty="0"/>
              <a:t>在</a:t>
            </a:r>
            <a:r>
              <a:rPr lang="en-US" altLang="zh-CN" dirty="0"/>
              <a:t>Celeb-A</a:t>
            </a:r>
            <a:r>
              <a:rPr lang="zh-CN" altLang="en-US" dirty="0"/>
              <a:t>上预训练后，在自己的数据上</a:t>
            </a:r>
            <a:r>
              <a:rPr lang="en-US" altLang="zh-CN" dirty="0"/>
              <a:t>fine-tune</a:t>
            </a:r>
            <a:r>
              <a:rPr lang="zh-CN" altLang="en-US" dirty="0"/>
              <a:t>后的鉴别器。利用</a:t>
            </a:r>
            <a:r>
              <a:rPr lang="en-US" altLang="zh-CN" dirty="0"/>
              <a:t>ResNet-18</a:t>
            </a:r>
            <a:r>
              <a:rPr lang="zh-CN" altLang="en-US" dirty="0"/>
              <a:t>和残差生成器。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：利用</a:t>
            </a:r>
            <a:r>
              <a:rPr lang="en-US" altLang="zh-CN" dirty="0"/>
              <a:t>DC-GAN</a:t>
            </a:r>
            <a:r>
              <a:rPr lang="zh-CN" altLang="en-US" dirty="0"/>
              <a:t>的鉴别器和生成器作为</a:t>
            </a:r>
            <a:r>
              <a:rPr lang="en-US" altLang="zh-CN" dirty="0"/>
              <a:t>encoder-decoder</a:t>
            </a:r>
            <a:r>
              <a:rPr lang="zh-CN" altLang="en-US" dirty="0"/>
              <a:t>。鉴别器同上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6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1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A887-761C-406D-8382-A22B5195E9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79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CF56D-D8F4-4FA0-A9B8-BD7AE2BD2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212F7F-4305-42E1-814A-5150330A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B8934-3A2E-45AF-A162-5634AE36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ECC8FA-B25D-46B8-B59D-FAEF754D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A1E4A-1FE1-44E5-83DE-26B4E86F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6DFA8-C3C3-46B7-B750-6DDDE081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808582-CE8B-47B5-8E4A-5A4A9BA34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6E624-A6CA-4AC6-9336-9BD9125D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B9930-ECC3-4F11-B160-206400A3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60E095-0A38-426B-978D-8A3C9364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8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7F7086-AC69-41EE-B0AB-5A2F5B388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16C57-6118-4718-9749-A8905CF7A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37707E-BC96-49FA-8E1F-A49D2888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15F9C-9AC7-4635-8E52-4923B3CC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86539-B393-42F6-85FE-47B0CB06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7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0F174-62DC-41D2-87AD-A47218E4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3F6BB-A5CB-45AB-963C-B5F0103F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B27C1A-7BC3-4FA3-86E6-C67DF783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1515D-E4BC-44E3-AFBC-761DBAA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F278A-10DC-46A9-9D56-B019E008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6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030F9-384B-45A5-98E5-F81FEB48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70A8A0-2CEB-48ED-A91C-8BB1220C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A2840-812C-4E2F-A6BB-8C4BDFF9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9B1D2E-0617-4CBC-AD74-ADE67971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6C5DC7-6DB5-4D9E-BACE-7E4BE964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8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786BA-89BA-4664-B459-1287081B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8F5F2-1990-4A3A-9980-BF82BE224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DCFCEA-F4CD-43BF-A04E-59831DB07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C9EA8C-E70D-4E39-AD41-DDD8AF06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0B8E23-8298-4B8B-9381-9E063852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7AF76E-0592-4FFA-91C7-B742A800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9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097C1-6DA8-4E54-A641-1ACD8D42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9A99DD-3853-4E68-A0BB-F9A995A8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1C379-9A02-4318-8709-BDE377F2A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68C966-34A4-4E70-AD66-CEF195CE1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87C46A-E485-4BE2-995D-523B821D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DD43FB-16D7-4717-ABCC-48304B16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EFE151-F122-40C4-A985-43267410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1DE030-8F9E-4957-BC75-F8DB20CF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A73B3-67AF-4A59-A863-3B92622B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E797D8-14D9-49D5-B98A-545A22CD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050817-C19A-4C25-A955-0DA13F1E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A9426D-F2AA-4509-B8BE-7DAAD266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5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2F8D8-BB4D-4C54-AF2F-01C423C2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19783E-6205-4860-A0C8-ACCA7DEF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7A6037-068A-4E49-8ED9-43D9A005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6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66A45-B6BD-43D3-801C-5009B4FF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3D72E-BEC1-4507-8553-39B30B54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D54B2-1018-44D6-BB9B-29D527922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25C13D-F43B-4352-8BDD-4705DD1B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2339AD-C7DD-4FC5-9F21-7826D71A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9A9AC-8B62-4B40-B8B9-120552FE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3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B30FC-C779-4100-A38C-F5916D30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9CFC4F-8650-4486-B71B-1601E308C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AB1C4A-AFFB-4CD4-9F61-318F81DD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C4CC3D-47CD-4D11-A849-8246BF77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12/12/2020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B69AF6-B3DA-4289-9B7F-89ADDD42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1523F-5D9F-4DB1-B78D-1A769031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1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4B78DE-468A-49E8-8FC7-0ECC4AB0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71B58C-5B06-409F-B400-9DCAA5321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3709DF-F09D-4001-AD20-549DFD88D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12/12/2020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D8E2C-10F5-4B76-B2F5-1363377D2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B2D13-21C4-4047-98C5-1B9B0F390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5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0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F12D0D2-6EF4-4B87-A1D9-ACBDCC3E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72" y="1225499"/>
            <a:ext cx="10359855" cy="4847701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6DA2983B-B574-4DA5-B8D6-A36A4A5FFD61}"/>
              </a:ext>
            </a:extLst>
          </p:cNvPr>
          <p:cNvSpPr txBox="1">
            <a:spLocks/>
          </p:cNvSpPr>
          <p:nvPr/>
        </p:nvSpPr>
        <p:spPr>
          <a:xfrm>
            <a:off x="478200" y="295200"/>
            <a:ext cx="3287400" cy="69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In ECCV 2020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A5C158F-BD61-4E56-BDD6-FA51025DF241}"/>
              </a:ext>
            </a:extLst>
          </p:cNvPr>
          <p:cNvSpPr txBox="1">
            <a:spLocks/>
          </p:cNvSpPr>
          <p:nvPr/>
        </p:nvSpPr>
        <p:spPr>
          <a:xfrm>
            <a:off x="9066225" y="601661"/>
            <a:ext cx="2716786" cy="3662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Reporter: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Dongliang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Luo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0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</a:t>
            </a:r>
            <a:r>
              <a:rPr lang="en-US" altLang="zh-CN" sz="4000" cap="none" dirty="0" err="1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Rw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Main Pipeline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303520"/>
            <a:ext cx="9603275" cy="8168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增加一个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FC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作为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Classifier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产生正常、异常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attention map 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  <a:sym typeface="Wingdings" panose="05000000000000000000" pitchFamily="2" charset="2"/>
              </a:rPr>
              <a:t>抑制异常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  <a:sym typeface="Wingdings" panose="05000000000000000000" pitchFamily="2" charset="2"/>
              </a:rPr>
              <a:t>attention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F6C14E-62C9-4DF5-8C88-9C94A8FF7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877437"/>
            <a:ext cx="10180320" cy="33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</a:t>
            </a:r>
            <a:r>
              <a:rPr lang="en-US" altLang="zh-CN" sz="4000" cap="none" dirty="0" err="1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Rw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Training Phase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130458"/>
                <a:ext cx="9603275" cy="39899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Loss function: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VAE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重建损失、对抗训练损失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二分类损失：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Complementary guided attention loss: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只在正常图像被正确判断时添加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130458"/>
                <a:ext cx="9603275" cy="3989926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8C1BCB4-C1FB-4DC4-B105-CF1C9D1A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03" y="4654128"/>
            <a:ext cx="5555824" cy="8845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A3E8C0-09FE-4147-AD11-E2B0E71B0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49" y="2062453"/>
            <a:ext cx="5128704" cy="541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172310-9BBB-449A-94B3-096162A27CC5}"/>
                  </a:ext>
                </a:extLst>
              </p:cNvPr>
              <p:cNvSpPr txBox="1"/>
              <p:nvPr/>
            </p:nvSpPr>
            <p:spPr>
              <a:xfrm>
                <a:off x="1725105" y="2730439"/>
                <a:ext cx="4613892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𝑐𝑔𝑎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172310-9BBB-449A-94B3-096162A27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05" y="2730439"/>
                <a:ext cx="4613892" cy="299569"/>
              </a:xfrm>
              <a:prstGeom prst="rect">
                <a:avLst/>
              </a:prstGeom>
              <a:blipFill>
                <a:blip r:embed="rId5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2D078E7-A953-4C29-8704-B6A2DB4CF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602" y="6055183"/>
            <a:ext cx="1839449" cy="3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</a:t>
            </a:r>
            <a:r>
              <a:rPr lang="en-US" altLang="zh-CN" sz="4000" cap="none" dirty="0" err="1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Rw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Test Phase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130458"/>
                <a:ext cx="9603275" cy="39899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Image-level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Classifier C predict Normal / Anomalous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Pixel-level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  ----  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分类为有缺陷图片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Grad-CAM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anomalous attention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设置阈值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0.5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）获得分割图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130458"/>
                <a:ext cx="9603275" cy="3989926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5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FDFD1-3B94-46BE-BA09-09537BCA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Network Architecture</a:t>
            </a:r>
            <a:endParaRPr lang="zh-CN" altLang="en-US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04745-82DC-4921-82AE-99EC312F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24" y="2229490"/>
            <a:ext cx="8762152" cy="20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FDFD1-3B94-46BE-BA09-09537BCA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Network Architecture</a:t>
            </a:r>
            <a:endParaRPr lang="zh-CN" altLang="en-US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886550-3602-4559-A454-82F9194D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8" y="1188251"/>
            <a:ext cx="7377943" cy="56697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B8C2AB-CDE3-40CE-A5E6-F4302D85A79E}"/>
              </a:ext>
            </a:extLst>
          </p:cNvPr>
          <p:cNvSpPr txBox="1"/>
          <p:nvPr/>
        </p:nvSpPr>
        <p:spPr>
          <a:xfrm>
            <a:off x="8641800" y="818919"/>
            <a:ext cx="107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204205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FDFD1-3B94-46BE-BA09-09537BCA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Network Architecture</a:t>
            </a:r>
            <a:endParaRPr lang="zh-CN" altLang="en-US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40D0FF-0088-4E07-B267-0885C043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52" y="2439602"/>
            <a:ext cx="7757832" cy="2735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5D234-0867-44AE-8EE9-517BFD6197FD}"/>
              </a:ext>
            </a:extLst>
          </p:cNvPr>
          <p:cNvSpPr txBox="1"/>
          <p:nvPr/>
        </p:nvSpPr>
        <p:spPr>
          <a:xfrm>
            <a:off x="2322752" y="2070270"/>
            <a:ext cx="60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DC-GAN</a:t>
            </a:r>
          </a:p>
        </p:txBody>
      </p:sp>
    </p:spTree>
    <p:extLst>
      <p:ext uri="{BB962C8B-B14F-4D97-AF65-F5344CB8AC3E}">
        <p14:creationId xmlns:p14="http://schemas.microsoft.com/office/powerpoint/2010/main" val="1421857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Detection Visualization Examples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30458"/>
            <a:ext cx="9603275" cy="3989926"/>
          </a:xfrm>
        </p:spPr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BAB64A-074B-45BA-A238-62448543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95" y="1853754"/>
            <a:ext cx="9288842" cy="43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Detection Visualization Examples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30458"/>
            <a:ext cx="9603275" cy="3989926"/>
          </a:xfrm>
        </p:spPr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B4597-2837-44A6-8883-51FE1D8D8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02"/>
          <a:stretch/>
        </p:blipFill>
        <p:spPr>
          <a:xfrm>
            <a:off x="750385" y="2245088"/>
            <a:ext cx="4960030" cy="3435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F46CA-14D4-48C4-A5FC-6542FF019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14"/>
          <a:stretch/>
        </p:blipFill>
        <p:spPr>
          <a:xfrm>
            <a:off x="6150385" y="2556000"/>
            <a:ext cx="4960030" cy="33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Benchmark on </a:t>
            </a:r>
            <a:r>
              <a:rPr lang="en-US" altLang="zh-CN" sz="3600" cap="none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MVTec</a:t>
            </a: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AD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215" y="1955821"/>
            <a:ext cx="9603275" cy="4353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IOU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mIOU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mAUC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ROC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060073-8997-4D15-A9FD-6C09D355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186" y="2450196"/>
            <a:ext cx="8216060" cy="38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Benchmark on </a:t>
            </a:r>
            <a:r>
              <a:rPr lang="en-US" altLang="zh-CN" sz="3600" cap="none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MVTec</a:t>
            </a: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AD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533" y="1791479"/>
            <a:ext cx="8588559" cy="4353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mAccuracy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of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529B5-F9C5-4A78-9A94-6B16F5F8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25" y="2327636"/>
            <a:ext cx="8895174" cy="44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Motivation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979" y="1476001"/>
            <a:ext cx="9603275" cy="5016874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 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Venkataramanan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, K Peng, R V Singh, A 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Mahalanobis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. Attention Guided Anomaly Localization Images. In ECCV (2020)</a:t>
            </a: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Task</a:t>
            </a:r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</a:t>
            </a:r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Sub-image anomaly detection</a:t>
            </a:r>
          </a:p>
          <a:p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Problem</a:t>
            </a:r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</a:t>
            </a:r>
            <a:endParaRPr lang="en-US" altLang="zh-CN" sz="26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任务问题：样本及标注少、异常像素面积小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原有基于重建的方法需要对不同异常设定阈值，且需要异常训练样本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以往基于重建的方法，没有充分利用所有正常部分信息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Solution</a:t>
            </a:r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：利用</a:t>
            </a:r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Attention map</a:t>
            </a:r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分割异常</a:t>
            </a:r>
            <a:endParaRPr lang="en-US" altLang="zh-CN" sz="26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充分利用正常图像所有部分的信息，无需反复设定阈值</a:t>
            </a:r>
            <a:endParaRPr lang="en-US" altLang="zh-CN" sz="26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利用注意力机制（</a:t>
            </a:r>
            <a:r>
              <a:rPr lang="en-US" altLang="zh-CN" sz="28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Grad-CAM</a:t>
            </a:r>
            <a:r>
              <a:rPr lang="zh-CN" altLang="en-US" sz="28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），</a:t>
            </a:r>
            <a:r>
              <a:rPr lang="en-US" altLang="zh-CN" sz="28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focus on normal regions</a:t>
            </a:r>
          </a:p>
          <a:p>
            <a:pPr lvl="1"/>
            <a:r>
              <a:rPr lang="zh-CN" altLang="en-US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两种设置：</a:t>
            </a:r>
            <a:r>
              <a:rPr lang="en-US" altLang="zh-CN" sz="2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Unsupervised and weakly-supervised</a:t>
            </a:r>
          </a:p>
        </p:txBody>
      </p:sp>
    </p:spTree>
    <p:extLst>
      <p:ext uri="{BB962C8B-B14F-4D97-AF65-F5344CB8AC3E}">
        <p14:creationId xmlns:p14="http://schemas.microsoft.com/office/powerpoint/2010/main" val="290899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Ablation Study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16760B-5BD2-4E97-AA49-BAD680E6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1853754"/>
            <a:ext cx="9472481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0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26BEB9-DC26-43A3-B9A9-5E5F3531C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3"/>
          <a:stretch/>
        </p:blipFill>
        <p:spPr>
          <a:xfrm>
            <a:off x="1279779" y="0"/>
            <a:ext cx="9632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36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Ablation Study</a:t>
            </a: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A23997-7C76-414D-8C05-A75EE207B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" y="2065705"/>
            <a:ext cx="2502791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dobe Garamond Pro Bold" panose="02020702060506020403" pitchFamily="18" charset="0"/>
              </a:rPr>
              <a:t>choose 0.2 - 0.6 as threshold on attention map</a:t>
            </a:r>
          </a:p>
          <a:p>
            <a:endParaRPr lang="en-US" altLang="zh-CN" sz="2400" dirty="0">
              <a:latin typeface="Adobe Garamond Pro Bold" panose="02020702060506020403" pitchFamily="18" charset="0"/>
            </a:endParaRPr>
          </a:p>
          <a:p>
            <a:r>
              <a:rPr lang="en-US" altLang="zh-CN" sz="2400" dirty="0">
                <a:latin typeface="Adobe Garamond Pro Bold" panose="02020702060506020403" pitchFamily="18" charset="0"/>
              </a:rPr>
              <a:t>empirically 0.5</a:t>
            </a:r>
            <a:endParaRPr lang="zh-CN" altLang="en-US" sz="2400" dirty="0">
              <a:latin typeface="Adobe Garamond Pro Bold" panose="02020702060506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C5DAB-8811-455E-99EF-D3A68D8C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97" y="2026501"/>
            <a:ext cx="8710415" cy="4831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90264F-D701-49B0-9536-80752DBA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320" y="1654581"/>
            <a:ext cx="7562367" cy="3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</a:t>
            </a:r>
            <a:br>
              <a:rPr lang="en-US" altLang="zh-CN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Failure Cases</a:t>
            </a:r>
            <a:b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850047-A635-4F97-A3E7-BE67F3C5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39" y="1876045"/>
            <a:ext cx="9502964" cy="364267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8EF2738-DD03-4968-983B-2D2D13A29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739" y="5975999"/>
            <a:ext cx="9603275" cy="78870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Low contrast between the anomalous regions and their background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3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C7222-6EB8-4342-80D7-E4C7F7976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THANKS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DB8D82-F5A5-408F-95CC-6AB7C4861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7A9FD-AF57-4FD8-BE89-E619BA81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33" y="3602038"/>
            <a:ext cx="7562367" cy="3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6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Problem setting &amp; Contributions</a:t>
            </a:r>
            <a:b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990"/>
            <a:ext cx="10691401" cy="492328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Unsupervised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训练集中只有正常无缺陷样本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Weakly supervised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训练集中存在异常标注的样本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&lt;1&gt;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数量较少 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&lt;2&gt; 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标注粒度不对等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Contributions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The first end-to-end trainable framework with attention guidance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 new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SOTA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：无监督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CAVGA-Ru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、弱监督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Rw</a:t>
            </a:r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Attention expansion loss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Complementary guided attention loss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Dataset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MVTecAD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mSTC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LAG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MNIST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CIFAR-10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A3A221-5CDD-4FF1-8F73-7B2049D2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59" y="1864995"/>
            <a:ext cx="1747325" cy="1747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FFEAA9-B961-4500-B1C6-53E3EA34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93" y="1864995"/>
            <a:ext cx="1735886" cy="1747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49C856-73EF-40E1-93E8-A51A10DA3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070" y="1845945"/>
            <a:ext cx="1749739" cy="174732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52556A9-9E83-4902-83F2-97B683FB338B}"/>
              </a:ext>
            </a:extLst>
          </p:cNvPr>
          <p:cNvSpPr txBox="1">
            <a:spLocks/>
          </p:cNvSpPr>
          <p:nvPr/>
        </p:nvSpPr>
        <p:spPr>
          <a:xfrm>
            <a:off x="8930269" y="1383632"/>
            <a:ext cx="673791" cy="58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cut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52128C9-2071-4981-A2EF-73DA6759D869}"/>
              </a:ext>
            </a:extLst>
          </p:cNvPr>
          <p:cNvSpPr txBox="1">
            <a:spLocks/>
          </p:cNvSpPr>
          <p:nvPr/>
        </p:nvSpPr>
        <p:spPr>
          <a:xfrm>
            <a:off x="10895325" y="1383632"/>
            <a:ext cx="611665" cy="583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cut</a:t>
            </a:r>
            <a:endParaRPr lang="en-US" altLang="zh-CN" sz="18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870A615-26EA-449B-9B6E-05D87F125B54}"/>
              </a:ext>
            </a:extLst>
          </p:cNvPr>
          <p:cNvSpPr txBox="1">
            <a:spLocks/>
          </p:cNvSpPr>
          <p:nvPr/>
        </p:nvSpPr>
        <p:spPr>
          <a:xfrm>
            <a:off x="10245688" y="3582513"/>
            <a:ext cx="1727121" cy="453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Annotation</a:t>
            </a:r>
            <a:r>
              <a:rPr lang="en-US" altLang="zh-CN" sz="16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400DF438-75E5-4398-9BAB-39E067C581C0}"/>
              </a:ext>
            </a:extLst>
          </p:cNvPr>
          <p:cNvSpPr txBox="1">
            <a:spLocks/>
          </p:cNvSpPr>
          <p:nvPr/>
        </p:nvSpPr>
        <p:spPr>
          <a:xfrm>
            <a:off x="8420443" y="3640917"/>
            <a:ext cx="1727121" cy="599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Ground Truth 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E5EDB44-5B4F-42E6-AEA5-5BF896A11628}"/>
              </a:ext>
            </a:extLst>
          </p:cNvPr>
          <p:cNvSpPr txBox="1">
            <a:spLocks/>
          </p:cNvSpPr>
          <p:nvPr/>
        </p:nvSpPr>
        <p:spPr>
          <a:xfrm>
            <a:off x="6513131" y="3640917"/>
            <a:ext cx="1727121" cy="599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126448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270"/>
            <a:ext cx="10515600" cy="1178184"/>
          </a:xfrm>
        </p:spPr>
        <p:txBody>
          <a:bodyPr>
            <a:no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Basic Inspiron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Grad-</a:t>
            </a:r>
            <a: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CAM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3513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Class Activation Map &amp; Grad-CAM</a:t>
            </a:r>
          </a:p>
          <a:p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D3C29A-F877-4FDB-8D84-F0AE5B92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2" y="2662398"/>
            <a:ext cx="9102922" cy="34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Main idea</a:t>
            </a:r>
            <a:b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F82CF8-445C-4B45-B799-9BDE5329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3553800" cy="413513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Suppress anomalous attention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Expand normal attention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2F70DD-D1B5-4182-92C1-07F02D66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00" y="1271026"/>
            <a:ext cx="6472800" cy="53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CAVGA-Ru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Main Pipeline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3EC5-EA83-4D4F-BD76-908CE54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46" y="5509468"/>
            <a:ext cx="10332000" cy="82653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VAE (conv z) + </a:t>
            </a:r>
            <a:r>
              <a:rPr lang="en-US" altLang="zh-CN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adversarial learning + attention 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map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Grad-CAM</a:t>
            </a:r>
            <a:r>
              <a:rPr lang="zh-CN" altLang="en-US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FF4BC-355C-401A-9550-81C049BC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9"/>
          <a:stretch/>
        </p:blipFill>
        <p:spPr>
          <a:xfrm>
            <a:off x="1137146" y="1853755"/>
            <a:ext cx="10188823" cy="32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Appendix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Variational Auto-encoder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E25080-57D5-46F8-BF03-3D81D770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20E9A6-9B46-4BFB-A9FC-DDFB45AB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00" y="1690688"/>
            <a:ext cx="7882096" cy="3367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95E6FC-A595-4D94-AA17-50142C7C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906" y="5087713"/>
            <a:ext cx="3970364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CAVGA-Ru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Training Phase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80" y="2015732"/>
                <a:ext cx="4382062" cy="4135132"/>
              </a:xfrm>
            </p:spPr>
            <p:txBody>
              <a:bodyPr>
                <a:normAutofit/>
              </a:bodyPr>
              <a:lstStyle/>
              <a:p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=1,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=1,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𝑎𝑒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1. VAE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重建损失</a:t>
                </a:r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对抗训练损失</a:t>
                </a:r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3. Attention expansion loss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80" y="2015732"/>
                <a:ext cx="4382062" cy="4135132"/>
              </a:xfrm>
              <a:blipFill>
                <a:blip r:embed="rId3"/>
                <a:stretch>
                  <a:fillRect l="-1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3A5B6C6-A988-45FF-974F-35173C4A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74" y="1945080"/>
            <a:ext cx="4976291" cy="5639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D2B902-006A-4452-B8EA-BD17A156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51" y="4082227"/>
            <a:ext cx="4892170" cy="9519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6CDE80-5FFC-4476-8128-D09835D240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45"/>
          <a:stretch/>
        </p:blipFill>
        <p:spPr>
          <a:xfrm>
            <a:off x="5164016" y="5091839"/>
            <a:ext cx="3291828" cy="100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E2298838-98BF-4F43-8DC5-CD85596467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3848" y="5165992"/>
                <a:ext cx="3588152" cy="118272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0" dirty="0"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∈[0, 1]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 |A|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attention map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元素数量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E2298838-98BF-4F43-8DC5-CD855964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848" y="5165992"/>
                <a:ext cx="3588152" cy="118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FCD0DFD7-6FF9-4936-ABCC-634301863035}"/>
              </a:ext>
            </a:extLst>
          </p:cNvPr>
          <p:cNvGrpSpPr/>
          <p:nvPr/>
        </p:nvGrpSpPr>
        <p:grpSpPr>
          <a:xfrm>
            <a:off x="4197551" y="2890507"/>
            <a:ext cx="6238359" cy="1059861"/>
            <a:chOff x="3924860" y="3001925"/>
            <a:chExt cx="5624047" cy="95549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B489E9-4F47-4882-A377-14E776C91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4860" y="3001925"/>
              <a:ext cx="4822072" cy="5386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40963CA-55B2-45BB-B419-DD9B3783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24860" y="3538282"/>
              <a:ext cx="5624047" cy="419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63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988F-5D86-4DD2-A737-704FAE3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cap="none" dirty="0">
                <a:solidFill>
                  <a:srgbClr val="C00000"/>
                </a:solidFill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CAVGA-Ru</a:t>
            </a:r>
            <a:br>
              <a:rPr lang="en-US" altLang="zh-CN" sz="4000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</a:br>
            <a:r>
              <a:rPr lang="en-US" altLang="zh-CN" sz="4000" cap="none" dirty="0">
                <a:latin typeface="Times New Roman" panose="02020603050405020304" pitchFamily="18" charset="0"/>
                <a:ea typeface="Adobe 楷体 Std R" panose="02020400000000000000" pitchFamily="18" charset="-122"/>
                <a:cs typeface="Times New Roman" panose="02020603050405020304" pitchFamily="18" charset="0"/>
              </a:rPr>
              <a:t>Test Phase</a:t>
            </a:r>
            <a:endParaRPr lang="zh-CN" altLang="en-US" sz="4000" dirty="0">
              <a:latin typeface="Times New Roman" panose="02020603050405020304" pitchFamily="18" charset="0"/>
              <a:ea typeface="Adobe 楷体 Std R" panose="02020400000000000000" pitchFamily="18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4362" y="2532381"/>
                <a:ext cx="9603275" cy="39899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Image-level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输入新图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，输出重建图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x^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pixel-wise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的重建误差作为异常分数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Adobe 楷体 Std R" panose="02020400000000000000" pitchFamily="18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归一化到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[0,1]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，设置阈值（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0.5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）判断图片正常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or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异常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Pixel-level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Grad-CAM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Adobe 楷体 Std R" panose="02020400000000000000" pitchFamily="18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attention map A 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（正常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attention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I-A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）为异常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attention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设置阈值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0.5</a:t>
                </a:r>
                <a:r>
                  <a:rPr lang="zh-CN" altLang="en-US" dirty="0"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）获得分割图</a:t>
                </a:r>
                <a:endParaRPr lang="en-US" altLang="zh-CN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dobe 楷体 Std R" panose="02020400000000000000" pitchFamily="18" charset="-122"/>
                    <a:cs typeface="Times New Roman" panose="02020603050405020304" pitchFamily="18" charset="0"/>
                  </a:rPr>
                  <a:t>充分利用正常图像所有部分的信息，无需反复设定阈值</a:t>
                </a:r>
                <a:endParaRPr lang="en-US" altLang="zh-CN" sz="2800" dirty="0">
                  <a:latin typeface="Times New Roman" panose="02020603050405020304" pitchFamily="18" charset="0"/>
                  <a:ea typeface="Adobe 楷体 Std R" panose="02020400000000000000" pitchFamily="18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B3EC5-EA83-4D4F-BD76-908CE549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4362" y="2532381"/>
                <a:ext cx="9603275" cy="3989926"/>
              </a:xfrm>
              <a:blipFill>
                <a:blip r:embed="rId2"/>
                <a:stretch>
                  <a:fillRect l="-1142" t="-2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71AD2EF-C19F-4D93-982A-93EF4AAFAF6D}"/>
              </a:ext>
            </a:extLst>
          </p:cNvPr>
          <p:cNvGrpSpPr/>
          <p:nvPr/>
        </p:nvGrpSpPr>
        <p:grpSpPr>
          <a:xfrm>
            <a:off x="6271888" y="667158"/>
            <a:ext cx="4827558" cy="2614230"/>
            <a:chOff x="6588688" y="1991958"/>
            <a:chExt cx="4827558" cy="26142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1321C2-DB27-4C19-A2B6-0D770108678F}"/>
                </a:ext>
              </a:extLst>
            </p:cNvPr>
            <p:cNvSpPr/>
            <p:nvPr/>
          </p:nvSpPr>
          <p:spPr>
            <a:xfrm>
              <a:off x="7645139" y="2335490"/>
              <a:ext cx="461914" cy="9615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B31234F-E63D-42DF-85BE-801328579FF6}"/>
                </a:ext>
              </a:extLst>
            </p:cNvPr>
            <p:cNvSpPr/>
            <p:nvPr/>
          </p:nvSpPr>
          <p:spPr>
            <a:xfrm>
              <a:off x="8835786" y="2688996"/>
              <a:ext cx="285498" cy="24981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53C053-9E21-4AEC-9879-6E47E782A304}"/>
                </a:ext>
              </a:extLst>
            </p:cNvPr>
            <p:cNvSpPr/>
            <p:nvPr/>
          </p:nvSpPr>
          <p:spPr>
            <a:xfrm>
              <a:off x="9349996" y="2335490"/>
              <a:ext cx="461914" cy="9615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355D22-1578-4709-BC78-B982645CE695}"/>
                </a:ext>
              </a:extLst>
            </p:cNvPr>
            <p:cNvSpPr/>
            <p:nvPr/>
          </p:nvSpPr>
          <p:spPr>
            <a:xfrm>
              <a:off x="6588688" y="2479250"/>
              <a:ext cx="754143" cy="6693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 x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48018FE-13E4-488C-8A2F-C5D87B63FDFB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>
              <a:off x="7342831" y="2813902"/>
              <a:ext cx="302308" cy="2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FBC803C-DBB0-4232-870B-D779D6506199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9121284" y="2813902"/>
              <a:ext cx="228712" cy="2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CE22443-6823-4E56-B611-5978A99291A7}"/>
                </a:ext>
              </a:extLst>
            </p:cNvPr>
            <p:cNvSpPr/>
            <p:nvPr/>
          </p:nvSpPr>
          <p:spPr>
            <a:xfrm>
              <a:off x="10218912" y="2479250"/>
              <a:ext cx="754143" cy="6693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 x^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552CD-4383-4412-B94B-94BD342C9C0D}"/>
                </a:ext>
              </a:extLst>
            </p:cNvPr>
            <p:cNvSpPr/>
            <p:nvPr/>
          </p:nvSpPr>
          <p:spPr>
            <a:xfrm>
              <a:off x="8321577" y="2460395"/>
              <a:ext cx="285498" cy="2498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μ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A030EBD-0EBA-4CCA-BEAD-2C09CAF0F6E0}"/>
                </a:ext>
              </a:extLst>
            </p:cNvPr>
            <p:cNvSpPr/>
            <p:nvPr/>
          </p:nvSpPr>
          <p:spPr>
            <a:xfrm>
              <a:off x="8321577" y="2868105"/>
              <a:ext cx="285498" cy="2498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σ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09CE440-24E8-42E5-ADDB-CA0B64E7ED25}"/>
                </a:ext>
              </a:extLst>
            </p:cNvPr>
            <p:cNvCxnSpPr>
              <a:stCxn id="6" idx="3"/>
              <a:endCxn id="24" idx="1"/>
            </p:cNvCxnSpPr>
            <p:nvPr/>
          </p:nvCxnSpPr>
          <p:spPr>
            <a:xfrm flipV="1">
              <a:off x="8107053" y="2585301"/>
              <a:ext cx="214524" cy="2309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CB55AC1-79D5-4D79-B001-C8827F8FFB2F}"/>
                </a:ext>
              </a:extLst>
            </p:cNvPr>
            <p:cNvCxnSpPr>
              <a:stCxn id="6" idx="3"/>
              <a:endCxn id="30" idx="1"/>
            </p:cNvCxnSpPr>
            <p:nvPr/>
          </p:nvCxnSpPr>
          <p:spPr>
            <a:xfrm>
              <a:off x="8107053" y="2816257"/>
              <a:ext cx="214524" cy="176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61BA96A-EC98-4549-94D5-A21C33D473EA}"/>
                </a:ext>
              </a:extLst>
            </p:cNvPr>
            <p:cNvCxnSpPr>
              <a:stCxn id="24" idx="3"/>
              <a:endCxn id="7" idx="1"/>
            </p:cNvCxnSpPr>
            <p:nvPr/>
          </p:nvCxnSpPr>
          <p:spPr>
            <a:xfrm>
              <a:off x="8607075" y="2585301"/>
              <a:ext cx="228711" cy="2286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3978C73-17E5-40C2-AC7B-6732C59DDA38}"/>
                </a:ext>
              </a:extLst>
            </p:cNvPr>
            <p:cNvCxnSpPr>
              <a:stCxn id="30" idx="3"/>
              <a:endCxn id="7" idx="1"/>
            </p:cNvCxnSpPr>
            <p:nvPr/>
          </p:nvCxnSpPr>
          <p:spPr>
            <a:xfrm flipV="1">
              <a:off x="8607075" y="2813902"/>
              <a:ext cx="228711" cy="1791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39A9D6C-897E-4148-A527-D3E9B3781749}"/>
                </a:ext>
              </a:extLst>
            </p:cNvPr>
            <p:cNvCxnSpPr>
              <a:stCxn id="9" idx="3"/>
              <a:endCxn id="21" idx="1"/>
            </p:cNvCxnSpPr>
            <p:nvPr/>
          </p:nvCxnSpPr>
          <p:spPr>
            <a:xfrm flipV="1">
              <a:off x="9811910" y="2813902"/>
              <a:ext cx="407002" cy="2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5241043-2579-4D97-A8A2-AAF9ADA53B54}"/>
                </a:ext>
              </a:extLst>
            </p:cNvPr>
            <p:cNvCxnSpPr>
              <a:stCxn id="10" idx="0"/>
            </p:cNvCxnSpPr>
            <p:nvPr/>
          </p:nvCxnSpPr>
          <p:spPr>
            <a:xfrm flipH="1" flipV="1">
              <a:off x="6965759" y="2130458"/>
              <a:ext cx="1" cy="3487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03B295A-A320-44F9-84E3-539F3282CF89}"/>
                </a:ext>
              </a:extLst>
            </p:cNvPr>
            <p:cNvCxnSpPr/>
            <p:nvPr/>
          </p:nvCxnSpPr>
          <p:spPr>
            <a:xfrm>
              <a:off x="6965759" y="2130458"/>
              <a:ext cx="4089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F7AA0D-ACED-4435-AD62-DDA00E8031A0}"/>
                </a:ext>
              </a:extLst>
            </p:cNvPr>
            <p:cNvCxnSpPr>
              <a:stCxn id="21" idx="0"/>
            </p:cNvCxnSpPr>
            <p:nvPr/>
          </p:nvCxnSpPr>
          <p:spPr>
            <a:xfrm flipH="1" flipV="1">
              <a:off x="10595983" y="2130458"/>
              <a:ext cx="1" cy="3487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C3873F7-43C5-495A-A95A-5250DEE04B80}"/>
                    </a:ext>
                  </a:extLst>
                </p:cNvPr>
                <p:cNvSpPr txBox="1"/>
                <p:nvPr/>
              </p:nvSpPr>
              <p:spPr>
                <a:xfrm>
                  <a:off x="11152328" y="1991958"/>
                  <a:ext cx="263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C3873F7-43C5-495A-A95A-5250DEE04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2328" y="1991958"/>
                  <a:ext cx="263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364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420A03A-A56C-4A1E-AD88-9D823C202C6E}"/>
                </a:ext>
              </a:extLst>
            </p:cNvPr>
            <p:cNvSpPr/>
            <p:nvPr/>
          </p:nvSpPr>
          <p:spPr>
            <a:xfrm>
              <a:off x="9349996" y="3644654"/>
              <a:ext cx="394533" cy="96153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B7820B43-71BA-4662-AB9F-C1CA1E426E88}"/>
                </a:ext>
              </a:extLst>
            </p:cNvPr>
            <p:cNvSpPr/>
            <p:nvPr/>
          </p:nvSpPr>
          <p:spPr>
            <a:xfrm>
              <a:off x="10218912" y="3748350"/>
              <a:ext cx="754143" cy="7541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Map</a:t>
              </a:r>
            </a:p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690DF6D7-E1FE-4739-9CE3-C3C797C7582B}"/>
                </a:ext>
              </a:extLst>
            </p:cNvPr>
            <p:cNvCxnSpPr>
              <a:stCxn id="7" idx="2"/>
              <a:endCxn id="53" idx="1"/>
            </p:cNvCxnSpPr>
            <p:nvPr/>
          </p:nvCxnSpPr>
          <p:spPr>
            <a:xfrm rot="16200000" flipH="1">
              <a:off x="8570958" y="3346383"/>
              <a:ext cx="1186614" cy="37146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CF17077D-0ADB-48F0-8526-033C910F712B}"/>
                </a:ext>
              </a:extLst>
            </p:cNvPr>
            <p:cNvCxnSpPr>
              <a:stCxn id="53" idx="3"/>
              <a:endCxn id="54" idx="1"/>
            </p:cNvCxnSpPr>
            <p:nvPr/>
          </p:nvCxnSpPr>
          <p:spPr>
            <a:xfrm>
              <a:off x="9744529" y="4125421"/>
              <a:ext cx="47438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59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12558</TotalTime>
  <Words>741</Words>
  <Application>Microsoft Office PowerPoint</Application>
  <PresentationFormat>宽屏</PresentationFormat>
  <Paragraphs>133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Adobe 黑体 Std R</vt:lpstr>
      <vt:lpstr>等线</vt:lpstr>
      <vt:lpstr>等线 Light</vt:lpstr>
      <vt:lpstr>Adobe Garamond Pro Bold</vt:lpstr>
      <vt:lpstr>Arial</vt:lpstr>
      <vt:lpstr>Cambria Math</vt:lpstr>
      <vt:lpstr>Times New Roman</vt:lpstr>
      <vt:lpstr>Office 主题​​</vt:lpstr>
      <vt:lpstr>PowerPoint 演示文稿</vt:lpstr>
      <vt:lpstr>Motivation </vt:lpstr>
      <vt:lpstr>Problem setting &amp; Contributions </vt:lpstr>
      <vt:lpstr>Basic Inspiron Grad-CAM</vt:lpstr>
      <vt:lpstr>Main idea </vt:lpstr>
      <vt:lpstr>CAVGA-Ru Main Pipeline</vt:lpstr>
      <vt:lpstr>Appendix Variational Auto-encoder</vt:lpstr>
      <vt:lpstr>CAVGA-Ru Training Phase</vt:lpstr>
      <vt:lpstr>CAVGA-Ru Test Phase</vt:lpstr>
      <vt:lpstr>CAVGA-Rw Main Pipeline</vt:lpstr>
      <vt:lpstr>CAVGA-Rw Training Phase</vt:lpstr>
      <vt:lpstr>CAVGA-Rw Test Phase</vt:lpstr>
      <vt:lpstr>Network Architecture</vt:lpstr>
      <vt:lpstr>Network Architecture</vt:lpstr>
      <vt:lpstr>Network Architecture</vt:lpstr>
      <vt:lpstr>CAVGA Detection Visualization Examples</vt:lpstr>
      <vt:lpstr>CAVGA Detection Visualization Examples</vt:lpstr>
      <vt:lpstr>CAVGA Benchmark on MVTec AD</vt:lpstr>
      <vt:lpstr>CAVGA Benchmark on MVTec AD</vt:lpstr>
      <vt:lpstr>CAVGA Ablation Study</vt:lpstr>
      <vt:lpstr>PowerPoint 演示文稿</vt:lpstr>
      <vt:lpstr>CAVGA Ablation Study</vt:lpstr>
      <vt:lpstr>CAVGA Failure Cases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异常检测综述</dc:title>
  <dc:creator>Doctor 罗</dc:creator>
  <cp:lastModifiedBy>Doctor 罗</cp:lastModifiedBy>
  <cp:revision>504</cp:revision>
  <dcterms:created xsi:type="dcterms:W3CDTF">2020-09-03T08:44:08Z</dcterms:created>
  <dcterms:modified xsi:type="dcterms:W3CDTF">2020-12-12T13:29:26Z</dcterms:modified>
</cp:coreProperties>
</file>